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84" r:id="rId4"/>
    <p:sldId id="257" r:id="rId5"/>
    <p:sldId id="258" r:id="rId6"/>
    <p:sldId id="289" r:id="rId7"/>
    <p:sldId id="259" r:id="rId8"/>
    <p:sldId id="260" r:id="rId9"/>
    <p:sldId id="262" r:id="rId10"/>
    <p:sldId id="263" r:id="rId11"/>
    <p:sldId id="264" r:id="rId12"/>
    <p:sldId id="265" r:id="rId13"/>
    <p:sldId id="268" r:id="rId14"/>
    <p:sldId id="283" r:id="rId15"/>
    <p:sldId id="267" r:id="rId16"/>
    <p:sldId id="266" r:id="rId17"/>
    <p:sldId id="275" r:id="rId18"/>
    <p:sldId id="270" r:id="rId19"/>
    <p:sldId id="269" r:id="rId20"/>
    <p:sldId id="271" r:id="rId21"/>
    <p:sldId id="272" r:id="rId22"/>
    <p:sldId id="273" r:id="rId23"/>
    <p:sldId id="276" r:id="rId24"/>
    <p:sldId id="277" r:id="rId25"/>
    <p:sldId id="280" r:id="rId26"/>
    <p:sldId id="278" r:id="rId27"/>
    <p:sldId id="279" r:id="rId28"/>
    <p:sldId id="288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</c:spPr>
          <c:cat>
            <c:numRef>
              <c:f>Sheet1!$A$2:$A$9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9</c:v>
                </c:pt>
                <c:pt idx="5">
                  <c:v>14</c:v>
                </c:pt>
                <c:pt idx="6">
                  <c:v>19</c:v>
                </c:pt>
                <c:pt idx="7">
                  <c:v>14</c:v>
                </c:pt>
              </c:numCache>
            </c:numRef>
          </c:val>
        </c:ser>
        <c:axId val="83826560"/>
        <c:axId val="83828096"/>
      </c:barChart>
      <c:catAx>
        <c:axId val="83826560"/>
        <c:scaling>
          <c:orientation val="minMax"/>
        </c:scaling>
        <c:axPos val="b"/>
        <c:numFmt formatCode="General" sourceLinked="1"/>
        <c:tickLblPos val="nextTo"/>
        <c:crossAx val="83828096"/>
        <c:crosses val="autoZero"/>
        <c:auto val="1"/>
        <c:lblAlgn val="ctr"/>
        <c:lblOffset val="100"/>
      </c:catAx>
      <c:valAx>
        <c:axId val="83828096"/>
        <c:scaling>
          <c:orientation val="minMax"/>
        </c:scaling>
        <c:axPos val="l"/>
        <c:majorGridlines/>
        <c:numFmt formatCode="General" sourceLinked="1"/>
        <c:tickLblPos val="nextTo"/>
        <c:crossAx val="83826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8032A6-8F6F-4E9F-8765-66F31B29A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2.bp.blogspot.com/_xEqtV_O4Fc0/SYSVf5HsMLI/AAAAAAAAAF0/gRBNN_JEyg8/s1600-h/mama+si+copilul.jpg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85.photobucket.com/albums/k48/karlapictures/myspace%20pics%202/stage_red_curtain-1000x620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458200" cy="1470025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Experienţa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Clinicii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ORL Cluj-Napoca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cohlear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096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Cheia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or\My Documents\My Pictures\web_photos2_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31217" cy="3173413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2506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69536"/>
            <a:ext cx="4114800" cy="308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1"/>
            <a:ext cx="4343400" cy="30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838200"/>
            <a:ext cx="52578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împreun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476" t="23622" r="41339" b="23622"/>
          <a:stretch>
            <a:fillRect/>
          </a:stretch>
        </p:blipFill>
        <p:spPr bwMode="auto">
          <a:xfrm>
            <a:off x="1905000" y="2286000"/>
            <a:ext cx="6847149" cy="38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t="28346" r="44291" b="18898"/>
          <a:stretch>
            <a:fillRect/>
          </a:stretch>
        </p:blipFill>
        <p:spPr bwMode="auto">
          <a:xfrm>
            <a:off x="457200" y="1066800"/>
            <a:ext cx="3310697" cy="18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tografiidin 2007,Bremen, clinica, Magda nov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Eigene Bilder\Cluj ORL 28.10.05 1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39624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Marcel\Pictures\2006-05-29\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5814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Complicaţii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postoperatorii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b="1" dirty="0" err="1" smtClean="0"/>
              <a:t>Complicaţii</a:t>
            </a:r>
            <a:r>
              <a:rPr lang="en-US" b="1" dirty="0" smtClean="0"/>
              <a:t> </a:t>
            </a:r>
            <a:r>
              <a:rPr lang="en-US" b="1" dirty="0" err="1" smtClean="0"/>
              <a:t>minore</a:t>
            </a:r>
            <a:r>
              <a:rPr lang="en-US" b="1" dirty="0" smtClean="0"/>
              <a:t>, </a:t>
            </a:r>
            <a:r>
              <a:rPr lang="en-US" b="1" dirty="0" err="1" smtClean="0"/>
              <a:t>mai</a:t>
            </a:r>
            <a:r>
              <a:rPr lang="en-US" b="1" dirty="0" smtClean="0"/>
              <a:t> </a:t>
            </a:r>
            <a:r>
              <a:rPr lang="en-US" b="1" dirty="0" err="1" smtClean="0"/>
              <a:t>frecvente</a:t>
            </a:r>
            <a:endParaRPr lang="en-US" b="1" dirty="0" smtClean="0"/>
          </a:p>
          <a:p>
            <a:pPr lvl="1"/>
            <a:r>
              <a:rPr lang="en-US" dirty="0" err="1" smtClean="0"/>
              <a:t>Hematom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Infectarea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pl</a:t>
            </a:r>
            <a:r>
              <a:rPr lang="vi-VN" dirty="0" smtClean="0">
                <a:latin typeface="+mj-lt"/>
              </a:rPr>
              <a:t>ă</a:t>
            </a:r>
            <a:r>
              <a:rPr lang="en-US" dirty="0" err="1" smtClean="0">
                <a:latin typeface="+mj-lt"/>
              </a:rPr>
              <a:t>gii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/>
              <a:t>operatorii</a:t>
            </a:r>
            <a:endParaRPr lang="en-US" dirty="0" smtClean="0"/>
          </a:p>
          <a:p>
            <a:pPr lvl="1"/>
            <a:r>
              <a:rPr lang="en-US" dirty="0" err="1" smtClean="0"/>
              <a:t>Dehiscenţa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pl</a:t>
            </a:r>
            <a:r>
              <a:rPr lang="vi-VN" dirty="0" smtClean="0">
                <a:latin typeface="+mj-lt"/>
              </a:rPr>
              <a:t>ă</a:t>
            </a:r>
            <a:r>
              <a:rPr lang="en-US" dirty="0" err="1" smtClean="0">
                <a:latin typeface="+mj-lt"/>
              </a:rPr>
              <a:t>gii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/>
              <a:t>Cicatrice</a:t>
            </a:r>
            <a:r>
              <a:rPr lang="en-US" dirty="0" smtClean="0"/>
              <a:t> </a:t>
            </a:r>
            <a:r>
              <a:rPr lang="en-US" dirty="0" err="1" smtClean="0">
                <a:latin typeface="+mj-lt"/>
              </a:rPr>
              <a:t>cheloid</a:t>
            </a:r>
            <a:r>
              <a:rPr lang="vi-VN" dirty="0" smtClean="0">
                <a:latin typeface="+mj-lt"/>
              </a:rPr>
              <a:t>ă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/>
              <a:t>Granulom</a:t>
            </a:r>
            <a:r>
              <a:rPr lang="en-US" dirty="0" smtClean="0"/>
              <a:t> de fir</a:t>
            </a:r>
          </a:p>
          <a:p>
            <a:r>
              <a:rPr lang="en-US" b="1" dirty="0" err="1" smtClean="0"/>
              <a:t>Complicaţii</a:t>
            </a:r>
            <a:r>
              <a:rPr lang="en-US" b="1" dirty="0" smtClean="0"/>
              <a:t> </a:t>
            </a:r>
            <a:r>
              <a:rPr lang="en-US" b="1" dirty="0" err="1" smtClean="0"/>
              <a:t>majore</a:t>
            </a:r>
            <a:r>
              <a:rPr lang="en-US" b="1" dirty="0" smtClean="0"/>
              <a:t>, </a:t>
            </a:r>
            <a:r>
              <a:rPr lang="en-US" b="1" dirty="0" err="1" smtClean="0"/>
              <a:t>mai</a:t>
            </a:r>
            <a:r>
              <a:rPr lang="en-US" b="1" dirty="0" smtClean="0"/>
              <a:t> rare</a:t>
            </a:r>
          </a:p>
          <a:p>
            <a:pPr lvl="1"/>
            <a:r>
              <a:rPr lang="en-US" dirty="0" err="1" smtClean="0"/>
              <a:t>Lezarea</a:t>
            </a:r>
            <a:r>
              <a:rPr lang="en-US" dirty="0" smtClean="0"/>
              <a:t>/</a:t>
            </a:r>
            <a:r>
              <a:rPr lang="en-US" dirty="0" err="1" smtClean="0"/>
              <a:t>stimularea</a:t>
            </a:r>
            <a:r>
              <a:rPr lang="en-US" dirty="0" smtClean="0"/>
              <a:t> </a:t>
            </a:r>
            <a:r>
              <a:rPr lang="en-US" dirty="0" err="1" smtClean="0"/>
              <a:t>nervului</a:t>
            </a:r>
            <a:r>
              <a:rPr lang="en-US" dirty="0" smtClean="0"/>
              <a:t> facial</a:t>
            </a:r>
          </a:p>
          <a:p>
            <a:pPr lvl="1"/>
            <a:r>
              <a:rPr lang="en-US" dirty="0" err="1" smtClean="0">
                <a:latin typeface="+mj-lt"/>
              </a:rPr>
              <a:t>Otit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medie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cronic</a:t>
            </a:r>
            <a:r>
              <a:rPr lang="vi-VN" dirty="0" smtClean="0">
                <a:latin typeface="+mj-lt"/>
              </a:rPr>
              <a:t>ă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  <a:cs typeface="Arial" pitchFamily="34" charset="0"/>
              </a:rPr>
              <a:t>Meningit</a:t>
            </a:r>
            <a:r>
              <a:rPr lang="vi-VN" dirty="0" smtClean="0">
                <a:latin typeface="+mj-lt"/>
                <a:cs typeface="Arial" pitchFamily="34" charset="0"/>
              </a:rPr>
              <a:t>ă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</a:p>
          <a:p>
            <a:pPr lvl="1"/>
            <a:r>
              <a:rPr lang="en-US" dirty="0" err="1" smtClean="0"/>
              <a:t>Defectarea</a:t>
            </a:r>
            <a:r>
              <a:rPr lang="en-US" dirty="0" smtClean="0"/>
              <a:t> </a:t>
            </a:r>
            <a:r>
              <a:rPr lang="en-US" dirty="0" err="1" smtClean="0"/>
              <a:t>implantului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Reglajele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postoperatorii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Activarea</a:t>
            </a:r>
            <a:r>
              <a:rPr lang="en-US" dirty="0" smtClean="0"/>
              <a:t> </a:t>
            </a:r>
            <a:r>
              <a:rPr lang="en-US" dirty="0" err="1" smtClean="0"/>
              <a:t>implantului</a:t>
            </a:r>
            <a:r>
              <a:rPr lang="en-US" dirty="0" smtClean="0"/>
              <a:t> </a:t>
            </a:r>
            <a:r>
              <a:rPr lang="en-US" dirty="0" err="1" smtClean="0"/>
              <a:t>cohlear</a:t>
            </a:r>
            <a:r>
              <a:rPr lang="en-US" dirty="0" smtClean="0"/>
              <a:t> la 1 </a:t>
            </a:r>
            <a:r>
              <a:rPr lang="en-US" dirty="0" err="1" smtClean="0"/>
              <a:t>lun</a:t>
            </a:r>
            <a:r>
              <a:rPr lang="vi-VN" dirty="0" smtClean="0"/>
              <a:t>ă</a:t>
            </a:r>
            <a:endParaRPr lang="en-US" dirty="0" smtClean="0"/>
          </a:p>
          <a:p>
            <a:r>
              <a:rPr lang="en-US" dirty="0" err="1" smtClean="0"/>
              <a:t>Reglajele</a:t>
            </a:r>
            <a:r>
              <a:rPr lang="en-US" dirty="0" smtClean="0"/>
              <a:t> </a:t>
            </a:r>
            <a:r>
              <a:rPr lang="en-US" dirty="0" err="1" smtClean="0"/>
              <a:t>procesorului</a:t>
            </a:r>
            <a:r>
              <a:rPr lang="en-US" dirty="0" smtClean="0"/>
              <a:t> lunar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primul</a:t>
            </a:r>
            <a:r>
              <a:rPr lang="en-US" dirty="0" smtClean="0"/>
              <a:t> an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>
                <a:latin typeface="+mj-lt"/>
              </a:rPr>
              <a:t>apoi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dat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</a:t>
            </a:r>
            <a:r>
              <a:rPr lang="en-US" dirty="0" smtClean="0">
                <a:latin typeface="+mj-lt"/>
              </a:rPr>
              <a:t> an</a:t>
            </a:r>
          </a:p>
          <a:p>
            <a:r>
              <a:rPr lang="en-US" dirty="0" smtClean="0">
                <a:latin typeface="+mj-lt"/>
              </a:rPr>
              <a:t>Control ORL la 3 </a:t>
            </a:r>
            <a:r>
              <a:rPr lang="en-US" dirty="0" err="1" smtClean="0">
                <a:latin typeface="+mj-lt"/>
              </a:rPr>
              <a:t>luni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Evaluare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logopedic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preoperator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apoi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postoperator</a:t>
            </a:r>
            <a:r>
              <a:rPr lang="en-US" dirty="0" smtClean="0">
                <a:latin typeface="+mj-lt"/>
              </a:rPr>
              <a:t> la 1 </a:t>
            </a:r>
            <a:r>
              <a:rPr lang="en-US" dirty="0" err="1" smtClean="0">
                <a:latin typeface="+mj-lt"/>
              </a:rPr>
              <a:t>lun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, la 3 </a:t>
            </a:r>
            <a:r>
              <a:rPr lang="en-US" dirty="0" err="1" smtClean="0">
                <a:latin typeface="+mj-lt"/>
              </a:rPr>
              <a:t>luni</a:t>
            </a:r>
            <a:r>
              <a:rPr lang="en-US" dirty="0" smtClean="0">
                <a:latin typeface="+mj-lt"/>
              </a:rPr>
              <a:t>, la 6 </a:t>
            </a:r>
            <a:r>
              <a:rPr lang="en-US" dirty="0" err="1" smtClean="0">
                <a:latin typeface="+mj-lt"/>
              </a:rPr>
              <a:t>luni</a:t>
            </a:r>
            <a:r>
              <a:rPr lang="en-US" dirty="0" smtClean="0">
                <a:latin typeface="+mj-lt"/>
              </a:rPr>
              <a:t>, 12 </a:t>
            </a:r>
            <a:r>
              <a:rPr lang="en-US" dirty="0" err="1" smtClean="0">
                <a:latin typeface="+mj-lt"/>
              </a:rPr>
              <a:t>luni</a:t>
            </a:r>
            <a:r>
              <a:rPr lang="en-US" dirty="0" smtClean="0">
                <a:latin typeface="+mj-lt"/>
              </a:rPr>
              <a:t>, 24 de </a:t>
            </a:r>
            <a:r>
              <a:rPr lang="en-US" dirty="0" err="1" smtClean="0">
                <a:latin typeface="+mj-lt"/>
              </a:rPr>
              <a:t>luni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X26VXpGwnBw/S0T4mFt6fjI/AAAAAAAAAnI/nMgqkCSUa6Q/s400/sisyphus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128494"/>
            <a:ext cx="4552166" cy="4424706"/>
          </a:xfrm>
          <a:prstGeom prst="rect">
            <a:avLst/>
          </a:prstGeom>
          <a:noFill/>
        </p:spPr>
      </p:pic>
      <p:pic>
        <p:nvPicPr>
          <p:cNvPr id="23556" name="Picture 4" descr="http://2.bp.blogspot.com/_HijhRK2BkjA/S1RFA744WcI/AAAAAAAABME/rKusxgxWMzg/S340/cartoonfam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799"/>
            <a:ext cx="4267200" cy="4591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3429000"/>
            <a:ext cx="2667000" cy="609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… </a:t>
            </a:r>
            <a:r>
              <a:rPr lang="en-US" sz="2000" b="1" dirty="0" err="1" smtClean="0"/>
              <a:t>primele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cuvinte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34547" t="38268" r="38091" b="17480"/>
          <a:stretch>
            <a:fillRect/>
          </a:stretch>
        </p:blipFill>
        <p:spPr bwMode="auto">
          <a:xfrm>
            <a:off x="6096000" y="4038600"/>
            <a:ext cx="2878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pedi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571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3810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Antrenamentul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latin typeface="+mj-lt"/>
              </a:rPr>
              <a:t>auditiv</a:t>
            </a:r>
            <a:r>
              <a:rPr lang="en-US" sz="2000" b="1" dirty="0" smtClean="0">
                <a:latin typeface="+mj-lt"/>
              </a:rPr>
              <a:t>-verbal… 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5961062" cy="796925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Procesul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reabilitare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6400799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Presupune</a:t>
            </a:r>
            <a:r>
              <a:rPr lang="en-US" sz="2800" dirty="0"/>
              <a:t> </a:t>
            </a:r>
            <a:r>
              <a:rPr lang="en-US" sz="2800" dirty="0" err="1"/>
              <a:t>învaţarea</a:t>
            </a:r>
            <a:r>
              <a:rPr lang="en-US" sz="2800" dirty="0"/>
              <a:t> </a:t>
            </a:r>
            <a:r>
              <a:rPr lang="en-US" sz="2800" dirty="0" err="1"/>
              <a:t>creierului</a:t>
            </a:r>
            <a:r>
              <a:rPr lang="en-US" sz="2800" dirty="0"/>
              <a:t>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interpreteze</a:t>
            </a:r>
            <a:r>
              <a:rPr lang="en-US" sz="2800" dirty="0"/>
              <a:t> </a:t>
            </a:r>
            <a:r>
              <a:rPr lang="en-US" sz="2800" dirty="0" err="1" smtClean="0"/>
              <a:t>sunetele</a:t>
            </a:r>
            <a:r>
              <a:rPr lang="en-US" sz="2800" dirty="0" smtClean="0"/>
              <a:t> </a:t>
            </a:r>
            <a:r>
              <a:rPr lang="en-US" sz="2800" dirty="0" err="1"/>
              <a:t>pe</a:t>
            </a:r>
            <a:r>
              <a:rPr lang="en-US" sz="2800" dirty="0"/>
              <a:t> care le </a:t>
            </a:r>
            <a:r>
              <a:rPr lang="en-US" sz="2800" dirty="0" err="1"/>
              <a:t>primeşte</a:t>
            </a:r>
            <a:r>
              <a:rPr lang="en-US" sz="2800" dirty="0"/>
              <a:t> cu </a:t>
            </a:r>
            <a:r>
              <a:rPr lang="en-US" sz="2800" dirty="0" err="1"/>
              <a:t>ajutorul</a:t>
            </a:r>
            <a:r>
              <a:rPr lang="en-US" sz="2800" dirty="0"/>
              <a:t> </a:t>
            </a:r>
            <a:r>
              <a:rPr lang="en-US" sz="2800" dirty="0" err="1"/>
              <a:t>implantului</a:t>
            </a:r>
            <a:r>
              <a:rPr lang="en-US" sz="2800" dirty="0"/>
              <a:t> </a:t>
            </a:r>
            <a:r>
              <a:rPr lang="en-US" sz="2800" dirty="0" err="1"/>
              <a:t>cohlear</a:t>
            </a:r>
            <a:endParaRPr lang="en-US" sz="2800" dirty="0"/>
          </a:p>
          <a:p>
            <a:r>
              <a:rPr lang="en-US" sz="2800" dirty="0" err="1" smtClean="0"/>
              <a:t>Fără</a:t>
            </a:r>
            <a:r>
              <a:rPr lang="en-US" sz="2800" dirty="0" smtClean="0"/>
              <a:t> o </a:t>
            </a:r>
            <a:r>
              <a:rPr lang="en-US" sz="2800" dirty="0" err="1" smtClean="0"/>
              <a:t>reabilitare</a:t>
            </a:r>
            <a:r>
              <a:rPr lang="en-US" sz="2800" dirty="0" smtClean="0"/>
              <a:t> </a:t>
            </a:r>
            <a:r>
              <a:rPr lang="en-US" sz="2800" dirty="0" err="1" smtClean="0"/>
              <a:t>corespunz</a:t>
            </a:r>
            <a:r>
              <a:rPr lang="vi-VN" sz="2800" dirty="0" smtClean="0"/>
              <a:t>ă</a:t>
            </a:r>
            <a:r>
              <a:rPr lang="en-US" sz="2800" dirty="0" err="1" smtClean="0"/>
              <a:t>toare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intensivă</a:t>
            </a:r>
            <a:r>
              <a:rPr lang="en-US" sz="2800" dirty="0" smtClean="0"/>
              <a:t> </a:t>
            </a:r>
            <a:r>
              <a:rPr lang="en-US" sz="2800" dirty="0" err="1"/>
              <a:t>şi</a:t>
            </a:r>
            <a:r>
              <a:rPr lang="en-US" sz="2800" dirty="0"/>
              <a:t> de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lungă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durată</a:t>
            </a:r>
            <a:r>
              <a:rPr lang="en-US" sz="2800" dirty="0"/>
              <a:t>, </a:t>
            </a:r>
            <a:r>
              <a:rPr lang="en-US" sz="2800" dirty="0" err="1"/>
              <a:t>rezultatele</a:t>
            </a:r>
            <a:r>
              <a:rPr lang="en-US" sz="2800" dirty="0"/>
              <a:t> </a:t>
            </a:r>
            <a:r>
              <a:rPr lang="en-US" sz="2800" dirty="0" err="1"/>
              <a:t>implantării</a:t>
            </a:r>
            <a:r>
              <a:rPr lang="en-US" sz="2800" dirty="0"/>
              <a:t> </a:t>
            </a:r>
            <a:r>
              <a:rPr lang="en-US" sz="2800" dirty="0" err="1" smtClean="0"/>
              <a:t>sunt</a:t>
            </a:r>
            <a:r>
              <a:rPr lang="en-US" sz="2800" dirty="0" smtClean="0"/>
              <a:t> </a:t>
            </a:r>
            <a:r>
              <a:rPr lang="en-US" sz="2800" dirty="0" err="1" smtClean="0"/>
              <a:t>minime</a:t>
            </a:r>
            <a:endParaRPr lang="en-US" sz="2800" dirty="0"/>
          </a:p>
          <a:p>
            <a:r>
              <a:rPr lang="en-US" sz="2800" b="1" dirty="0" err="1">
                <a:solidFill>
                  <a:srgbClr val="FF0000"/>
                </a:solidFill>
              </a:rPr>
              <a:t>Implicarea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familiei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 smtClean="0"/>
              <a:t>esenţială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! </a:t>
            </a:r>
            <a:r>
              <a:rPr lang="en-US" sz="2800" b="1" dirty="0" err="1" smtClean="0"/>
              <a:t>Reabilitarea</a:t>
            </a:r>
            <a:r>
              <a:rPr lang="en-US" sz="2800" b="1" dirty="0" smtClean="0"/>
              <a:t> nu o face </a:t>
            </a:r>
            <a:r>
              <a:rPr lang="en-US" sz="2800" b="1" dirty="0" err="1" smtClean="0"/>
              <a:t>logopedul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ci</a:t>
            </a:r>
            <a:r>
              <a:rPr lang="en-US" sz="2800" b="1" dirty="0" smtClean="0"/>
              <a:t> se face </a:t>
            </a:r>
            <a:r>
              <a:rPr lang="en-US" sz="2800" b="1" dirty="0" smtClean="0">
                <a:solidFill>
                  <a:srgbClr val="FF0000"/>
                </a:solidFill>
              </a:rPr>
              <a:t>CU AJUTORUL </a:t>
            </a:r>
            <a:r>
              <a:rPr lang="en-US" sz="2800" b="1" dirty="0" err="1" smtClean="0"/>
              <a:t>logopedului</a:t>
            </a:r>
            <a:r>
              <a:rPr lang="en-US" sz="2800" b="1" dirty="0" smtClean="0"/>
              <a:t>!</a:t>
            </a:r>
            <a:endParaRPr lang="en-US" sz="2800" b="1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0722" name="Picture 2" descr="C:\Documents and Settings\Administrator\My Documents\My Pictures\sisyphus_11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28600"/>
            <a:ext cx="1609725" cy="2157363"/>
          </a:xfrm>
          <a:prstGeom prst="rect">
            <a:avLst/>
          </a:prstGeom>
          <a:noFill/>
        </p:spPr>
      </p:pic>
      <p:pic>
        <p:nvPicPr>
          <p:cNvPr id="30723" name="Picture 3" descr="C:\Documents and Settings\Administrator\My Documents\My Pictures\20091216.jpg"/>
          <p:cNvPicPr>
            <a:picLocks noChangeAspect="1" noChangeArrowheads="1"/>
          </p:cNvPicPr>
          <p:nvPr/>
        </p:nvPicPr>
        <p:blipFill>
          <a:blip r:embed="rId3"/>
          <a:srcRect l="744" t="665" r="744" b="19962"/>
          <a:stretch>
            <a:fillRect/>
          </a:stretch>
        </p:blipFill>
        <p:spPr bwMode="auto">
          <a:xfrm>
            <a:off x="6553200" y="4495800"/>
            <a:ext cx="2432563" cy="219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nseamn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cohlear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C:\Documents and Settings\Administrator\My Documents\My Pictures\imagesCASOMSP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2286000" cy="2863272"/>
          </a:xfrm>
          <a:prstGeom prst="rect">
            <a:avLst/>
          </a:prstGeom>
          <a:noFill/>
        </p:spPr>
      </p:pic>
      <p:pic>
        <p:nvPicPr>
          <p:cNvPr id="5" name="Picture 4" descr="l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000" y="1295400"/>
            <a:ext cx="3948112" cy="2185988"/>
          </a:xfrm>
          <a:prstGeom prst="rect">
            <a:avLst/>
          </a:prstGeom>
          <a:noFill/>
          <a:ln/>
        </p:spPr>
      </p:pic>
      <p:pic>
        <p:nvPicPr>
          <p:cNvPr id="6" name="Picture 4" descr="Normal.jpg (15100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86400" y="3581400"/>
            <a:ext cx="2819400" cy="2819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ttp://www.wolfeeyeclinic.com/images/diagram/parts_of_the_e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990600"/>
            <a:ext cx="4267200" cy="4724400"/>
          </a:xfrm>
          <a:prstGeom prst="rect">
            <a:avLst/>
          </a:prstGeom>
          <a:noFill/>
        </p:spPr>
      </p:pic>
      <p:pic>
        <p:nvPicPr>
          <p:cNvPr id="8" name="Picture 6" descr="Inner_ear_427x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73697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1" name="Picture 3" descr="img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4163" cy="6878638"/>
          </a:xfrm>
          <a:noFill/>
          <a:ln/>
        </p:spPr>
      </p:pic>
      <p:pic>
        <p:nvPicPr>
          <p:cNvPr id="78852" name="Picture 4" descr="C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404813"/>
            <a:ext cx="2843212" cy="2060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volutionary_cochle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32037"/>
            <a:ext cx="3813213" cy="4525963"/>
          </a:xfrm>
          <a:prstGeom prst="rect">
            <a:avLst/>
          </a:prstGeom>
          <a:noFill/>
        </p:spPr>
      </p:pic>
      <p:pic>
        <p:nvPicPr>
          <p:cNvPr id="6" name="Picture 7" descr="Electrode of cochlear imp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276600"/>
            <a:ext cx="3001962" cy="2981325"/>
          </a:xfrm>
          <a:prstGeom prst="rect">
            <a:avLst/>
          </a:prstGeom>
          <a:noFill/>
        </p:spPr>
      </p:pic>
      <p:pic>
        <p:nvPicPr>
          <p:cNvPr id="8" name="Picture 15" descr="0870290201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5924" y="152400"/>
            <a:ext cx="4315663" cy="2209800"/>
          </a:xfrm>
          <a:prstGeom prst="rect">
            <a:avLst/>
          </a:prstGeom>
          <a:noFill/>
          <a:ln/>
        </p:spPr>
      </p:pic>
      <p:pic>
        <p:nvPicPr>
          <p:cNvPr id="9218" name="Picture 2" descr="http://www.medel.at/english/img/banner/sonata_banner.jpg"/>
          <p:cNvPicPr>
            <a:picLocks noChangeAspect="1" noChangeArrowheads="1"/>
          </p:cNvPicPr>
          <p:nvPr/>
        </p:nvPicPr>
        <p:blipFill>
          <a:blip r:embed="rId5"/>
          <a:srcRect r="64829"/>
          <a:stretch>
            <a:fillRect/>
          </a:stretch>
        </p:blipFill>
        <p:spPr bwMode="auto">
          <a:xfrm>
            <a:off x="5410200" y="304800"/>
            <a:ext cx="303300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funcţioneaz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IC?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opus_2_w-coi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5334000" cy="3886200"/>
          </a:xfrm>
          <a:prstGeom prst="rect">
            <a:avLst/>
          </a:prstGeom>
          <a:noFill/>
        </p:spPr>
      </p:pic>
      <p:pic>
        <p:nvPicPr>
          <p:cNvPr id="28674" name="Picture 2" descr="Med El Tempo+ típusú beszédprocessz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277177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Electrode of cochlear impla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276600" cy="2838450"/>
          </a:xfrm>
          <a:prstGeom prst="rect">
            <a:avLst/>
          </a:prstGeom>
          <a:noFill/>
        </p:spPr>
      </p:pic>
      <p:pic>
        <p:nvPicPr>
          <p:cNvPr id="29705" name="Picture 9" descr="C:\Documents and Settings\Administrator\My Documents\My Pictures\ear-xsection-cochl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4238625" cy="3457034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/>
          <a:srcRect l="31004" t="47244" r="37500" b="25984"/>
          <a:stretch>
            <a:fillRect/>
          </a:stretch>
        </p:blipFill>
        <p:spPr bwMode="auto">
          <a:xfrm>
            <a:off x="457200" y="4114800"/>
            <a:ext cx="363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6316663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depinde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rezultatul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916113"/>
            <a:ext cx="7734300" cy="452596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Vârsta</a:t>
            </a:r>
            <a:r>
              <a:rPr lang="en-US" dirty="0"/>
              <a:t> la care a </a:t>
            </a:r>
            <a:r>
              <a:rPr lang="en-US" dirty="0" err="1"/>
              <a:t>devenit</a:t>
            </a:r>
            <a:r>
              <a:rPr lang="en-US" dirty="0"/>
              <a:t> </a:t>
            </a:r>
            <a:r>
              <a:rPr lang="en-US" dirty="0" err="1" smtClean="0"/>
              <a:t>hipoacuzic</a:t>
            </a:r>
            <a:r>
              <a:rPr lang="en-US" dirty="0" smtClean="0"/>
              <a:t> – pre/</a:t>
            </a:r>
            <a:r>
              <a:rPr lang="en-US" dirty="0" err="1" smtClean="0"/>
              <a:t>postlingual</a:t>
            </a:r>
            <a:endParaRPr lang="en-US" dirty="0"/>
          </a:p>
          <a:p>
            <a:r>
              <a:rPr lang="en-US" dirty="0" err="1"/>
              <a:t>Vârsta</a:t>
            </a:r>
            <a:r>
              <a:rPr lang="en-US" dirty="0"/>
              <a:t> la care se </a:t>
            </a:r>
            <a:r>
              <a:rPr lang="en-US" dirty="0" err="1" smtClean="0"/>
              <a:t>implantează</a:t>
            </a:r>
            <a:r>
              <a:rPr lang="en-US" dirty="0" smtClean="0"/>
              <a:t> – </a:t>
            </a:r>
            <a:r>
              <a:rPr lang="en-US" dirty="0" err="1" smtClean="0"/>
              <a:t>avantajul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</a:t>
            </a:r>
            <a:r>
              <a:rPr lang="en-US" dirty="0" err="1" smtClean="0"/>
              <a:t>mici</a:t>
            </a:r>
            <a:endParaRPr lang="en-US" dirty="0"/>
          </a:p>
          <a:p>
            <a:r>
              <a:rPr lang="en-US" dirty="0" err="1"/>
              <a:t>Factori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ţin</a:t>
            </a:r>
            <a:r>
              <a:rPr lang="en-US" dirty="0"/>
              <a:t> de implant (</a:t>
            </a:r>
            <a:r>
              <a:rPr lang="en-US" dirty="0" err="1"/>
              <a:t>tipul</a:t>
            </a:r>
            <a:r>
              <a:rPr lang="en-US" dirty="0"/>
              <a:t>, </a:t>
            </a:r>
            <a:r>
              <a:rPr lang="en-US" dirty="0" err="1"/>
              <a:t>numărul</a:t>
            </a:r>
            <a:r>
              <a:rPr lang="en-US" dirty="0"/>
              <a:t> </a:t>
            </a:r>
            <a:r>
              <a:rPr lang="en-US" dirty="0" err="1"/>
              <a:t>electrozilor</a:t>
            </a:r>
            <a:r>
              <a:rPr lang="en-US" dirty="0"/>
              <a:t>, </a:t>
            </a:r>
            <a:r>
              <a:rPr lang="en-US" dirty="0" err="1"/>
              <a:t>strategia</a:t>
            </a:r>
            <a:r>
              <a:rPr lang="en-US" dirty="0"/>
              <a:t> de </a:t>
            </a:r>
            <a:r>
              <a:rPr lang="en-US" dirty="0" err="1"/>
              <a:t>codificare</a:t>
            </a:r>
            <a:r>
              <a:rPr lang="en-US" dirty="0"/>
              <a:t>)</a:t>
            </a:r>
          </a:p>
          <a:p>
            <a:r>
              <a:rPr lang="en-US" dirty="0" err="1">
                <a:latin typeface="+mj-lt"/>
              </a:rPr>
              <a:t>Suportul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educaţional</a:t>
            </a:r>
            <a:r>
              <a:rPr lang="en-US" dirty="0" smtClean="0">
                <a:latin typeface="+mj-lt"/>
              </a:rPr>
              <a:t> – </a:t>
            </a:r>
            <a:r>
              <a:rPr lang="en-US" dirty="0" err="1" smtClean="0">
                <a:latin typeface="+mj-lt"/>
              </a:rPr>
              <a:t>mediu</a:t>
            </a:r>
            <a:r>
              <a:rPr lang="en-US" dirty="0" smtClean="0">
                <a:latin typeface="+mj-lt"/>
              </a:rPr>
              <a:t> familial </a:t>
            </a:r>
            <a:r>
              <a:rPr lang="en-US" dirty="0" err="1" smtClean="0">
                <a:latin typeface="+mj-lt"/>
              </a:rPr>
              <a:t>ce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încurajeaz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comunicarea</a:t>
            </a:r>
            <a:r>
              <a:rPr lang="en-US" dirty="0" smtClean="0">
                <a:latin typeface="+mj-lt"/>
              </a:rPr>
              <a:t> oral</a:t>
            </a:r>
            <a:r>
              <a:rPr lang="vi-VN" dirty="0" smtClean="0">
                <a:latin typeface="+mj-lt"/>
              </a:rPr>
              <a:t>ă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Capacitatea</a:t>
            </a:r>
            <a:r>
              <a:rPr lang="en-US" dirty="0">
                <a:latin typeface="+mj-lt"/>
              </a:rPr>
              <a:t> de a </a:t>
            </a:r>
            <a:r>
              <a:rPr lang="en-US" dirty="0" err="1">
                <a:latin typeface="+mj-lt"/>
              </a:rPr>
              <a:t>învaţa</a:t>
            </a:r>
            <a:endParaRPr lang="en-US" dirty="0">
              <a:latin typeface="+mj-lt"/>
            </a:endParaRPr>
          </a:p>
          <a:p>
            <a:r>
              <a:rPr lang="en-US" dirty="0" err="1"/>
              <a:t>Inteligenţa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dorinţa</a:t>
            </a:r>
            <a:r>
              <a:rPr lang="en-US" dirty="0"/>
              <a:t> de </a:t>
            </a:r>
            <a:r>
              <a:rPr lang="en-US" dirty="0" err="1"/>
              <a:t>comunicare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5334000" cy="1143000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Beneficiile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7162800" cy="47244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Pragul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auditiv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La </a:t>
            </a:r>
            <a:r>
              <a:rPr lang="en-US" sz="2400" dirty="0" err="1" smtClean="0">
                <a:latin typeface="+mj-lt"/>
              </a:rPr>
              <a:t>adul</a:t>
            </a:r>
            <a:r>
              <a:rPr lang="en-US" sz="2400" dirty="0" err="1" smtClean="0"/>
              <a:t>ţ</a:t>
            </a:r>
            <a:r>
              <a:rPr lang="en-US" sz="2400" dirty="0" err="1" smtClean="0">
                <a:latin typeface="+mj-lt"/>
              </a:rPr>
              <a:t>ii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postlinguali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beneficiile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apar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 smtClean="0"/>
              <a:t>î</a:t>
            </a:r>
            <a:r>
              <a:rPr lang="en-US" sz="2400" dirty="0" err="1" smtClean="0">
                <a:latin typeface="+mj-lt"/>
              </a:rPr>
              <a:t>nc</a:t>
            </a:r>
            <a:r>
              <a:rPr lang="vi-VN" sz="2400" dirty="0" smtClean="0"/>
              <a:t>ă</a:t>
            </a:r>
            <a:r>
              <a:rPr lang="en-US" sz="2400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	din </a:t>
            </a:r>
            <a:r>
              <a:rPr lang="en-US" sz="2400" dirty="0" err="1">
                <a:latin typeface="+mj-lt"/>
              </a:rPr>
              <a:t>primele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3-6 </a:t>
            </a:r>
            <a:r>
              <a:rPr lang="en-US" sz="2400" dirty="0" err="1">
                <a:latin typeface="+mj-lt"/>
              </a:rPr>
              <a:t>luni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La </a:t>
            </a:r>
            <a:r>
              <a:rPr lang="en-US" sz="2400" dirty="0" err="1">
                <a:latin typeface="+mj-lt"/>
              </a:rPr>
              <a:t>copii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evolu</a:t>
            </a:r>
            <a:r>
              <a:rPr lang="en-US" sz="2400" dirty="0" err="1" smtClean="0"/>
              <a:t>ţ</a:t>
            </a:r>
            <a:r>
              <a:rPr lang="en-US" sz="2400" dirty="0" err="1" smtClean="0">
                <a:latin typeface="+mj-lt"/>
              </a:rPr>
              <a:t>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este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lentă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performanţele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se </a:t>
            </a:r>
            <a:r>
              <a:rPr lang="en-US" sz="2400" dirty="0" err="1" smtClean="0">
                <a:latin typeface="+mj-lt"/>
              </a:rPr>
              <a:t>îmbun</a:t>
            </a:r>
            <a:r>
              <a:rPr lang="vi-VN" sz="2400" dirty="0" smtClean="0"/>
              <a:t>ă</a:t>
            </a:r>
            <a:r>
              <a:rPr lang="en-US" sz="2400" dirty="0" smtClean="0">
                <a:latin typeface="+mj-lt"/>
              </a:rPr>
              <a:t>t</a:t>
            </a:r>
            <a:r>
              <a:rPr lang="vi-VN" sz="2400" dirty="0" smtClean="0"/>
              <a:t>ă</a:t>
            </a:r>
            <a:r>
              <a:rPr lang="en-US" sz="2400" dirty="0" err="1" smtClean="0"/>
              <a:t>ţ</a:t>
            </a:r>
            <a:r>
              <a:rPr lang="en-US" sz="2400" dirty="0" err="1" smtClean="0">
                <a:latin typeface="+mj-lt"/>
              </a:rPr>
              <a:t>esc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î</a:t>
            </a:r>
            <a:r>
              <a:rPr lang="en-US" sz="2400" dirty="0" smtClean="0">
                <a:latin typeface="+mj-lt"/>
              </a:rPr>
              <a:t>n </a:t>
            </a:r>
            <a:r>
              <a:rPr lang="en-US" sz="2400" dirty="0" err="1" smtClean="0">
                <a:latin typeface="+mj-lt"/>
              </a:rPr>
              <a:t>permanen</a:t>
            </a:r>
            <a:r>
              <a:rPr lang="en-US" sz="2400" dirty="0" err="1" smtClean="0"/>
              <a:t>ţ</a:t>
            </a:r>
            <a:r>
              <a:rPr lang="en-US" sz="2400" dirty="0" err="1" smtClean="0">
                <a:latin typeface="+mj-lt"/>
              </a:rPr>
              <a:t>ă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de-a </a:t>
            </a:r>
            <a:r>
              <a:rPr lang="en-US" sz="2400" dirty="0" err="1">
                <a:latin typeface="+mj-lt"/>
              </a:rPr>
              <a:t>lungul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anilor</a:t>
            </a:r>
            <a:endParaRPr lang="en-US" sz="2400" dirty="0">
              <a:latin typeface="+mj-lt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Majoritatea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percep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sunetele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putenice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medii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şi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uşoare</a:t>
            </a:r>
            <a:r>
              <a:rPr lang="en-US" sz="2400" dirty="0">
                <a:latin typeface="+mj-lt"/>
              </a:rPr>
              <a:t> – </a:t>
            </a:r>
            <a:r>
              <a:rPr lang="en-US" sz="2400" dirty="0" err="1">
                <a:latin typeface="+mj-lt"/>
              </a:rPr>
              <a:t>uşa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soneria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lătratul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paşii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soneria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telefonului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foşnetul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frunzelor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întrerupătoarele</a:t>
            </a:r>
            <a:endParaRPr lang="en-US" sz="2400" dirty="0">
              <a:latin typeface="+mj-lt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Mulţi</a:t>
            </a:r>
            <a:r>
              <a:rPr lang="en-US" sz="2400" dirty="0">
                <a:latin typeface="+mj-lt"/>
              </a:rPr>
              <a:t> pot </a:t>
            </a:r>
            <a:r>
              <a:rPr lang="en-US" sz="2400" dirty="0" err="1">
                <a:latin typeface="+mj-lt"/>
              </a:rPr>
              <a:t>să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înţeleagă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vorbirea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fără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labiolectură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vorbească</a:t>
            </a:r>
            <a:r>
              <a:rPr lang="en-US" sz="2400" dirty="0">
                <a:latin typeface="+mj-lt"/>
              </a:rPr>
              <a:t> la </a:t>
            </a:r>
            <a:r>
              <a:rPr lang="en-US" sz="2400" dirty="0" err="1">
                <a:latin typeface="+mj-lt"/>
              </a:rPr>
              <a:t>telefon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urmarească</a:t>
            </a:r>
            <a:r>
              <a:rPr lang="en-US" sz="2400" dirty="0">
                <a:latin typeface="+mj-lt"/>
              </a:rPr>
              <a:t> TV cu </a:t>
            </a:r>
            <a:r>
              <a:rPr lang="en-US" sz="2400" dirty="0" smtClean="0">
                <a:latin typeface="+mj-lt"/>
              </a:rPr>
              <a:t>u</a:t>
            </a:r>
            <a:r>
              <a:rPr lang="vi-VN" sz="2400" dirty="0" smtClean="0">
                <a:latin typeface="+mj-lt"/>
              </a:rPr>
              <a:t>ş</a:t>
            </a:r>
            <a:r>
              <a:rPr lang="en-US" sz="2400" dirty="0" err="1" smtClean="0">
                <a:latin typeface="+mj-lt"/>
              </a:rPr>
              <a:t>urinţă</a:t>
            </a:r>
            <a:endParaRPr lang="en-US" sz="2400" dirty="0">
              <a:latin typeface="+mj-lt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Unii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ajung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asculte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muzica</a:t>
            </a:r>
            <a:endParaRPr lang="en-US" sz="2400" dirty="0">
              <a:latin typeface="+mj-lt"/>
            </a:endParaRPr>
          </a:p>
        </p:txBody>
      </p:sp>
      <p:pic>
        <p:nvPicPr>
          <p:cNvPr id="31746" name="Picture 2" descr="C:\Documents and Settings\Administrator\My Documents\My Pictures\auzi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"/>
            <a:ext cx="3048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Film </a:t>
            </a:r>
            <a:r>
              <a:rPr lang="en-US" dirty="0" err="1" smtClean="0"/>
              <a:t>Liviu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Film Ingrid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16663" cy="725487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trebuie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en-US" b="1" dirty="0" err="1"/>
              <a:t>ă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/>
              <a:t>ş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tie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b="1" dirty="0" err="1"/>
              <a:t>ă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rin</a:t>
            </a:r>
            <a:r>
              <a:rPr lang="en-US" b="1" dirty="0" err="1"/>
              <a:t>ţ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6935787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copil</a:t>
            </a:r>
            <a:r>
              <a:rPr lang="en-US" dirty="0"/>
              <a:t> </a:t>
            </a:r>
            <a:r>
              <a:rPr lang="en-US" dirty="0" err="1"/>
              <a:t>evoluează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ritmul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felul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</a:p>
          <a:p>
            <a:r>
              <a:rPr lang="en-US" dirty="0"/>
              <a:t>Ca nu </a:t>
            </a:r>
            <a:r>
              <a:rPr lang="en-US" dirty="0" err="1"/>
              <a:t>toţi</a:t>
            </a:r>
            <a:r>
              <a:rPr lang="en-US" dirty="0"/>
              <a:t> </a:t>
            </a:r>
            <a:r>
              <a:rPr lang="en-US" dirty="0" err="1"/>
              <a:t>ajung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înteleagă</a:t>
            </a:r>
            <a:r>
              <a:rPr lang="en-US" dirty="0"/>
              <a:t> </a:t>
            </a:r>
            <a:r>
              <a:rPr lang="en-US" dirty="0" err="1"/>
              <a:t>vorbirea</a:t>
            </a:r>
            <a:r>
              <a:rPr lang="en-US" dirty="0"/>
              <a:t> la </a:t>
            </a:r>
            <a:r>
              <a:rPr lang="en-US" dirty="0" err="1"/>
              <a:t>fel</a:t>
            </a:r>
            <a:r>
              <a:rPr lang="en-US" dirty="0"/>
              <a:t> de </a:t>
            </a:r>
            <a:r>
              <a:rPr lang="en-US" dirty="0" err="1"/>
              <a:t>bine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prezică</a:t>
            </a:r>
            <a:r>
              <a:rPr lang="en-US" dirty="0"/>
              <a:t> </a:t>
            </a:r>
            <a:r>
              <a:rPr lang="en-US" dirty="0" err="1"/>
              <a:t>rezultatele</a:t>
            </a:r>
            <a:endParaRPr lang="en-US" dirty="0"/>
          </a:p>
          <a:p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 smtClean="0"/>
              <a:t>implantul</a:t>
            </a:r>
            <a:r>
              <a:rPr lang="en-US" dirty="0" smtClean="0"/>
              <a:t> </a:t>
            </a:r>
            <a:r>
              <a:rPr lang="en-US" dirty="0" err="1" smtClean="0"/>
              <a:t>cohlear</a:t>
            </a:r>
            <a:r>
              <a:rPr lang="en-US" dirty="0" smtClean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purtat</a:t>
            </a:r>
            <a:r>
              <a:rPr lang="en-US" dirty="0"/>
              <a:t> </a:t>
            </a:r>
            <a:r>
              <a:rPr lang="en-US" dirty="0" err="1"/>
              <a:t>toată</a:t>
            </a:r>
            <a:r>
              <a:rPr lang="en-US" dirty="0"/>
              <a:t> </a:t>
            </a:r>
            <a:r>
              <a:rPr lang="en-US" dirty="0" err="1"/>
              <a:t>viaţa</a:t>
            </a:r>
            <a:endParaRPr lang="en-US" dirty="0"/>
          </a:p>
          <a:p>
            <a:r>
              <a:rPr lang="en-US" dirty="0"/>
              <a:t>IC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permanenţă</a:t>
            </a:r>
            <a:r>
              <a:rPr lang="en-US" dirty="0"/>
              <a:t> </a:t>
            </a:r>
            <a:r>
              <a:rPr lang="en-US" dirty="0" err="1"/>
              <a:t>baterii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consumabile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6316662" cy="1143000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Implantul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cohlear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514600"/>
            <a:ext cx="7394575" cy="4114800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latin typeface="+mj-lt"/>
              </a:rPr>
              <a:t>Aduce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pragul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auditiv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spre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valori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normale</a:t>
            </a:r>
            <a:r>
              <a:rPr lang="en-US" sz="2800" dirty="0" smtClean="0">
                <a:latin typeface="+mj-lt"/>
              </a:rPr>
              <a:t> f</a:t>
            </a:r>
            <a:r>
              <a:rPr lang="vi-VN" sz="2800" dirty="0" smtClean="0">
                <a:latin typeface="+mj-lt"/>
              </a:rPr>
              <a:t>ă</a:t>
            </a:r>
            <a:r>
              <a:rPr lang="en-US" sz="2800" dirty="0" smtClean="0">
                <a:latin typeface="+mj-lt"/>
              </a:rPr>
              <a:t>r</a:t>
            </a:r>
            <a:r>
              <a:rPr lang="vi-VN" sz="2800" dirty="0" smtClean="0">
                <a:latin typeface="+mj-lt"/>
              </a:rPr>
              <a:t>ă</a:t>
            </a:r>
            <a:r>
              <a:rPr lang="en-US" sz="2800" dirty="0" smtClean="0">
                <a:latin typeface="+mj-lt"/>
              </a:rPr>
              <a:t> s</a:t>
            </a:r>
            <a:r>
              <a:rPr lang="vi-VN" sz="2800" dirty="0" smtClean="0">
                <a:latin typeface="+mj-lt"/>
              </a:rPr>
              <a:t>ă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vindece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hipoacuzia</a:t>
            </a:r>
            <a:endParaRPr lang="en-US" sz="2800" dirty="0">
              <a:latin typeface="+mj-lt"/>
            </a:endParaRPr>
          </a:p>
          <a:p>
            <a:r>
              <a:rPr lang="en-US" sz="2800" dirty="0" err="1" smtClean="0">
                <a:latin typeface="+mj-lt"/>
              </a:rPr>
              <a:t>Permite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perceperea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vorbirii</a:t>
            </a:r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Favorizează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dezvoltarea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producerea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vorbirii</a:t>
            </a:r>
            <a:endParaRPr lang="en-US" sz="2800" dirty="0">
              <a:latin typeface="+mj-lt"/>
            </a:endParaRPr>
          </a:p>
          <a:p>
            <a:r>
              <a:rPr lang="en-US" sz="2800" dirty="0" err="1" smtClean="0">
                <a:latin typeface="+mj-lt"/>
              </a:rPr>
              <a:t>Poate</a:t>
            </a:r>
            <a:r>
              <a:rPr lang="en-US" sz="2800" dirty="0" smtClean="0">
                <a:latin typeface="+mj-lt"/>
              </a:rPr>
              <a:t> s</a:t>
            </a:r>
            <a:r>
              <a:rPr lang="vi-VN" sz="2800" dirty="0" smtClean="0">
                <a:latin typeface="+mj-lt"/>
              </a:rPr>
              <a:t>ă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î</a:t>
            </a:r>
            <a:r>
              <a:rPr lang="en-US" sz="2800" dirty="0" err="1" smtClean="0">
                <a:latin typeface="+mj-lt"/>
              </a:rPr>
              <a:t>mbunatăţeasc</a:t>
            </a:r>
            <a:r>
              <a:rPr lang="vi-VN" sz="2800" dirty="0" smtClean="0">
                <a:latin typeface="+mj-lt"/>
              </a:rPr>
              <a:t>ă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perceperea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vorbirii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ş</a:t>
            </a:r>
            <a:r>
              <a:rPr lang="en-US" sz="2800" dirty="0" err="1" smtClean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labiolectura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precum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ş</a:t>
            </a:r>
            <a:r>
              <a:rPr lang="en-US" sz="2800" dirty="0" err="1" smtClean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producerea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vorbirii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în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cazul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copiilor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implantaţi</a:t>
            </a:r>
            <a:r>
              <a:rPr lang="en-US" sz="2800" dirty="0">
                <a:latin typeface="+mj-lt"/>
              </a:rPr>
              <a:t> la </a:t>
            </a:r>
            <a:r>
              <a:rPr lang="en-US" sz="2800" dirty="0" err="1">
                <a:latin typeface="+mj-lt"/>
              </a:rPr>
              <a:t>vârste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mari</a:t>
            </a:r>
            <a:endParaRPr lang="en-US" sz="2800" dirty="0">
              <a:latin typeface="+mj-lt"/>
            </a:endParaRPr>
          </a:p>
          <a:p>
            <a:pPr>
              <a:buFontTx/>
              <a:buNone/>
            </a:pPr>
            <a:endParaRPr lang="en-US" sz="2800" dirty="0">
              <a:latin typeface="+mj-lt"/>
            </a:endParaRPr>
          </a:p>
          <a:p>
            <a:pPr>
              <a:buFontTx/>
              <a:buNone/>
            </a:pPr>
            <a:r>
              <a:rPr lang="en-US" sz="28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grozav.ro/pictures/butterfly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" y="0"/>
            <a:ext cx="9135965" cy="6858000"/>
          </a:xfrm>
          <a:prstGeom prst="rect">
            <a:avLst/>
          </a:prstGeom>
          <a:noFill/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295400" y="5715000"/>
            <a:ext cx="73914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mulţumesc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pentru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atenţie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ORL Cluj-Napoca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err="1" smtClean="0"/>
              <a:t>Chirurgia</a:t>
            </a:r>
            <a:r>
              <a:rPr lang="en-US" dirty="0" smtClean="0"/>
              <a:t> </a:t>
            </a:r>
            <a:r>
              <a:rPr lang="en-US" dirty="0" err="1" smtClean="0"/>
              <a:t>urechii</a:t>
            </a:r>
            <a:r>
              <a:rPr lang="en-US" dirty="0" smtClean="0"/>
              <a:t> </a:t>
            </a:r>
          </a:p>
          <a:p>
            <a:r>
              <a:rPr lang="en-US" dirty="0" smtClean="0"/>
              <a:t>2003 - </a:t>
            </a:r>
            <a:r>
              <a:rPr lang="en-US" dirty="0" err="1" smtClean="0"/>
              <a:t>Primul</a:t>
            </a:r>
            <a:r>
              <a:rPr lang="en-US" dirty="0" smtClean="0"/>
              <a:t> implant </a:t>
            </a:r>
            <a:r>
              <a:rPr lang="en-US" dirty="0" err="1" smtClean="0"/>
              <a:t>cohlear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Peste</a:t>
            </a:r>
            <a:r>
              <a:rPr lang="en-US" dirty="0" smtClean="0"/>
              <a:t> 70 de </a:t>
            </a:r>
            <a:r>
              <a:rPr lang="en-US" dirty="0" err="1" smtClean="0"/>
              <a:t>implanturi</a:t>
            </a:r>
            <a:r>
              <a:rPr lang="en-US" dirty="0" smtClean="0"/>
              <a:t> </a:t>
            </a:r>
            <a:r>
              <a:rPr lang="en-US" dirty="0" err="1" smtClean="0"/>
              <a:t>cohleare</a:t>
            </a:r>
            <a:r>
              <a:rPr lang="en-US" dirty="0" smtClean="0"/>
              <a:t>, </a:t>
            </a:r>
            <a:r>
              <a:rPr lang="en-US" dirty="0" err="1" smtClean="0"/>
              <a:t>copii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adulţi</a:t>
            </a:r>
            <a:endParaRPr lang="en-US" dirty="0" smtClean="0"/>
          </a:p>
          <a:p>
            <a:r>
              <a:rPr lang="en-US" dirty="0" smtClean="0"/>
              <a:t>2009 – implant </a:t>
            </a:r>
            <a:r>
              <a:rPr lang="en-US" dirty="0" err="1" smtClean="0"/>
              <a:t>cohlear</a:t>
            </a:r>
            <a:r>
              <a:rPr lang="en-US" dirty="0" smtClean="0"/>
              <a:t> bilateral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2003-2010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810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Vârsta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copiilor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implantaţi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2003-2010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istrator\My Documents\My Pictures\grafic varsta ic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620000" cy="4724400"/>
          </a:xfrm>
          <a:prstGeom prst="rect">
            <a:avLst/>
          </a:prstGeom>
          <a:noFill/>
        </p:spPr>
      </p:pic>
      <p:sp>
        <p:nvSpPr>
          <p:cNvPr id="13" name="Text Placeholder 8"/>
          <p:cNvSpPr txBox="1">
            <a:spLocks/>
          </p:cNvSpPr>
          <p:nvPr/>
        </p:nvSpPr>
        <p:spPr>
          <a:xfrm>
            <a:off x="609600" y="1905000"/>
            <a:ext cx="838200" cy="39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luni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8"/>
          <p:cNvSpPr txBox="1">
            <a:spLocks/>
          </p:cNvSpPr>
          <p:nvPr/>
        </p:nvSpPr>
        <p:spPr>
          <a:xfrm>
            <a:off x="6629400" y="6096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implanturi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bilaterale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4200" y="60198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400" dirty="0" smtClean="0"/>
              <a:t>* </a:t>
            </a:r>
            <a:r>
              <a:rPr lang="en-US" sz="1400" dirty="0" err="1" smtClean="0"/>
              <a:t>Primul</a:t>
            </a:r>
            <a:r>
              <a:rPr lang="en-US" sz="1400" dirty="0" smtClean="0"/>
              <a:t> implant la adult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implantului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cohlear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7315200" cy="4525963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Diagnosticul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hipoacuziei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err="1" smtClean="0">
                <a:latin typeface="+mj-lt"/>
              </a:rPr>
              <a:t>Evaluarea</a:t>
            </a:r>
            <a:r>
              <a:rPr lang="en-US" dirty="0" smtClean="0">
                <a:latin typeface="+mj-lt"/>
              </a:rPr>
              <a:t> radiologic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 – CT, RMN</a:t>
            </a:r>
          </a:p>
          <a:p>
            <a:r>
              <a:rPr lang="en-US" dirty="0" err="1" smtClean="0">
                <a:latin typeface="+mj-lt"/>
              </a:rPr>
              <a:t>Evaluarea</a:t>
            </a:r>
            <a:r>
              <a:rPr lang="en-US" dirty="0" smtClean="0">
                <a:latin typeface="+mj-lt"/>
              </a:rPr>
              <a:t> pediatric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preoperatorie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Intervenţia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chirugical</a:t>
            </a:r>
            <a:r>
              <a:rPr lang="vi-VN" dirty="0" smtClean="0">
                <a:latin typeface="+mj-lt"/>
              </a:rPr>
              <a:t>ă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Reabilitarea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auditiv</a:t>
            </a:r>
            <a:r>
              <a:rPr lang="en-US" dirty="0" smtClean="0">
                <a:latin typeface="+mj-lt"/>
              </a:rPr>
              <a:t>-verbal</a:t>
            </a:r>
            <a:r>
              <a:rPr lang="vi-VN" dirty="0" smtClean="0">
                <a:latin typeface="+mj-lt"/>
              </a:rPr>
              <a:t>ă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1"/>
            <a:ext cx="3200400" cy="762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648200" cy="7467600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Factori</a:t>
            </a:r>
            <a:r>
              <a:rPr lang="en-US" sz="1800" b="1" dirty="0" smtClean="0"/>
              <a:t> de prognostic:</a:t>
            </a:r>
          </a:p>
          <a:p>
            <a:r>
              <a:rPr lang="en-US" sz="1800" dirty="0" smtClean="0"/>
              <a:t>- </a:t>
            </a:r>
            <a:r>
              <a:rPr lang="en-US" sz="1800" dirty="0" err="1" smtClean="0">
                <a:latin typeface="+mj-lt"/>
              </a:rPr>
              <a:t>Vârsta</a:t>
            </a:r>
            <a:endParaRPr lang="en-US" sz="18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Asocierea</a:t>
            </a:r>
            <a:r>
              <a:rPr lang="en-US" sz="1800" dirty="0" smtClean="0"/>
              <a:t> </a:t>
            </a:r>
            <a:r>
              <a:rPr lang="en-US" sz="1800" dirty="0" err="1" smtClean="0"/>
              <a:t>altor</a:t>
            </a:r>
            <a:r>
              <a:rPr lang="en-US" sz="1800" dirty="0" smtClean="0"/>
              <a:t> </a:t>
            </a:r>
            <a:r>
              <a:rPr lang="en-US" sz="1800" dirty="0" err="1" smtClean="0"/>
              <a:t>afecţiuni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Gradul</a:t>
            </a:r>
            <a:r>
              <a:rPr lang="en-US" sz="1800" dirty="0" smtClean="0"/>
              <a:t> </a:t>
            </a:r>
            <a:r>
              <a:rPr lang="en-US" sz="1800" dirty="0" err="1" smtClean="0"/>
              <a:t>hipoacuziei</a:t>
            </a:r>
            <a:r>
              <a:rPr lang="en-US" sz="1800" dirty="0" smtClean="0"/>
              <a:t>, </a:t>
            </a:r>
            <a:r>
              <a:rPr lang="en-US" sz="1800" dirty="0" err="1" smtClean="0"/>
              <a:t>resturile</a:t>
            </a:r>
            <a:r>
              <a:rPr lang="en-US" sz="1800" dirty="0" smtClean="0"/>
              <a:t> </a:t>
            </a:r>
            <a:r>
              <a:rPr lang="en-US" sz="1800" dirty="0" err="1" smtClean="0"/>
              <a:t>auditive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Durata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+mj-lt"/>
              </a:rPr>
              <a:t>depriv</a:t>
            </a:r>
            <a:r>
              <a:rPr lang="vi-VN" sz="1800" dirty="0" smtClean="0">
                <a:latin typeface="+mj-lt"/>
              </a:rPr>
              <a:t>ă</a:t>
            </a:r>
            <a:r>
              <a:rPr lang="en-US" sz="1800" dirty="0" err="1" smtClean="0">
                <a:latin typeface="+mj-lt"/>
              </a:rPr>
              <a:t>rii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/>
              <a:t>auditive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Protezarea</a:t>
            </a:r>
            <a:r>
              <a:rPr lang="en-US" sz="1800" dirty="0" smtClean="0"/>
              <a:t> </a:t>
            </a:r>
            <a:r>
              <a:rPr lang="en-US" sz="1800" dirty="0" err="1" smtClean="0"/>
              <a:t>precoce</a:t>
            </a:r>
            <a:r>
              <a:rPr lang="en-US" sz="1800" dirty="0" smtClean="0"/>
              <a:t>, </a:t>
            </a:r>
            <a:r>
              <a:rPr lang="en-US" sz="1800" dirty="0" err="1" smtClean="0">
                <a:latin typeface="+mj-lt"/>
              </a:rPr>
              <a:t>corespunz</a:t>
            </a:r>
            <a:r>
              <a:rPr lang="vi-VN" sz="1800" dirty="0" smtClean="0">
                <a:latin typeface="+mj-lt"/>
              </a:rPr>
              <a:t>ă</a:t>
            </a:r>
            <a:r>
              <a:rPr lang="en-US" sz="1800" dirty="0" err="1" smtClean="0">
                <a:latin typeface="+mj-lt"/>
              </a:rPr>
              <a:t>toare</a:t>
            </a:r>
            <a:endParaRPr lang="en-US" sz="18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Antrenametul</a:t>
            </a:r>
            <a:r>
              <a:rPr lang="en-US" sz="1800" dirty="0" smtClean="0"/>
              <a:t> </a:t>
            </a:r>
            <a:r>
              <a:rPr lang="en-US" sz="1800" dirty="0" err="1" smtClean="0"/>
              <a:t>auditiv</a:t>
            </a:r>
            <a:r>
              <a:rPr lang="en-US" sz="1800" dirty="0" smtClean="0"/>
              <a:t>-verbal </a:t>
            </a:r>
            <a:r>
              <a:rPr lang="en-US" sz="1800" dirty="0" err="1" smtClean="0"/>
              <a:t>precoce</a:t>
            </a:r>
            <a:r>
              <a:rPr lang="en-US" sz="1800" dirty="0" smtClean="0"/>
              <a:t>, </a:t>
            </a:r>
            <a:r>
              <a:rPr lang="en-US" sz="1800" dirty="0" err="1" smtClean="0"/>
              <a:t>intensiv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Modalitatea</a:t>
            </a:r>
            <a:r>
              <a:rPr lang="en-US" sz="1800" dirty="0" smtClean="0"/>
              <a:t> de </a:t>
            </a:r>
            <a:r>
              <a:rPr lang="en-US" sz="1800" dirty="0" err="1" smtClean="0"/>
              <a:t>comunicare</a:t>
            </a:r>
            <a:r>
              <a:rPr lang="en-US" sz="1800" dirty="0" smtClean="0"/>
              <a:t> </a:t>
            </a:r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Dezvoltarea</a:t>
            </a:r>
            <a:r>
              <a:rPr lang="en-US" sz="1800" dirty="0" smtClean="0"/>
              <a:t> </a:t>
            </a:r>
            <a:r>
              <a:rPr lang="en-US" sz="1800" dirty="0" err="1" smtClean="0"/>
              <a:t>limbajului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Implicarea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familiei</a:t>
            </a:r>
            <a:r>
              <a:rPr lang="en-US" sz="1800" b="1" dirty="0" smtClean="0">
                <a:solidFill>
                  <a:srgbClr val="FF0000"/>
                </a:solidFill>
              </a:rPr>
              <a:t> !!!</a:t>
            </a:r>
            <a:endParaRPr lang="en-US" sz="1800" b="1" dirty="0" smtClean="0"/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Realismul</a:t>
            </a:r>
            <a:r>
              <a:rPr lang="en-US" sz="1800" dirty="0" smtClean="0"/>
              <a:t> </a:t>
            </a:r>
            <a:r>
              <a:rPr lang="en-US" sz="1800" dirty="0" err="1" smtClean="0"/>
              <a:t>asteptarilor</a:t>
            </a:r>
            <a:r>
              <a:rPr lang="en-US" sz="1800" dirty="0" smtClean="0"/>
              <a:t> </a:t>
            </a:r>
            <a:r>
              <a:rPr lang="en-US" sz="1800" dirty="0" err="1" smtClean="0"/>
              <a:t>familiei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 </a:t>
            </a:r>
            <a:r>
              <a:rPr lang="en-US" sz="1800" dirty="0" err="1" smtClean="0"/>
              <a:t>Dezvoltarea</a:t>
            </a:r>
            <a:r>
              <a:rPr lang="en-US" sz="1800" dirty="0" smtClean="0"/>
              <a:t> </a:t>
            </a:r>
            <a:r>
              <a:rPr lang="en-US" sz="1800" dirty="0" err="1" smtClean="0"/>
              <a:t>motorie</a:t>
            </a:r>
            <a:r>
              <a:rPr lang="en-US" sz="1800" dirty="0" smtClean="0"/>
              <a:t> </a:t>
            </a:r>
            <a:r>
              <a:rPr lang="en-US" sz="1800" dirty="0" err="1" smtClean="0"/>
              <a:t>şi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+mj-lt"/>
              </a:rPr>
              <a:t>cognitiv</a:t>
            </a:r>
            <a:r>
              <a:rPr lang="vi-VN" sz="1800" dirty="0" smtClean="0">
                <a:latin typeface="+mj-lt"/>
              </a:rPr>
              <a:t>ă</a:t>
            </a:r>
            <a:r>
              <a:rPr lang="en-US" sz="1800" dirty="0" smtClean="0"/>
              <a:t> a </a:t>
            </a:r>
            <a:r>
              <a:rPr lang="en-US" sz="1800" dirty="0" err="1" smtClean="0"/>
              <a:t>copilului</a:t>
            </a:r>
            <a:r>
              <a:rPr lang="en-US" sz="1800" dirty="0" smtClean="0"/>
              <a:t>, </a:t>
            </a:r>
            <a:r>
              <a:rPr lang="en-US" sz="1800" dirty="0" err="1" smtClean="0"/>
              <a:t>capacitatea</a:t>
            </a:r>
            <a:r>
              <a:rPr lang="en-US" sz="1800" dirty="0" smtClean="0"/>
              <a:t> de a </a:t>
            </a:r>
            <a:r>
              <a:rPr lang="en-US" sz="1800" dirty="0" err="1" smtClean="0">
                <a:latin typeface="+mj-lt"/>
              </a:rPr>
              <a:t>înv</a:t>
            </a:r>
            <a:r>
              <a:rPr lang="vi-VN" sz="1800" dirty="0" smtClean="0">
                <a:latin typeface="+mj-lt"/>
              </a:rPr>
              <a:t>ă</a:t>
            </a:r>
            <a:r>
              <a:rPr lang="en-US" sz="1800" dirty="0" err="1" smtClean="0">
                <a:latin typeface="+mj-lt"/>
              </a:rPr>
              <a:t>ţa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dorinţa</a:t>
            </a:r>
            <a:r>
              <a:rPr lang="en-US" sz="1800" dirty="0" smtClean="0">
                <a:latin typeface="+mj-lt"/>
              </a:rPr>
              <a:t> de a </a:t>
            </a:r>
            <a:r>
              <a:rPr lang="en-US" sz="1800" dirty="0" err="1" smtClean="0">
                <a:latin typeface="+mj-lt"/>
              </a:rPr>
              <a:t>comunica</a:t>
            </a:r>
            <a:r>
              <a:rPr lang="en-US" sz="1800" dirty="0" smtClean="0">
                <a:latin typeface="+mj-lt"/>
              </a:rPr>
              <a:t> oral</a:t>
            </a:r>
          </a:p>
          <a:p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enm.bris.ac.uk/teaching/projects/2007_08/am3010/tall&amp;sho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8600"/>
            <a:ext cx="1538360" cy="2209799"/>
          </a:xfrm>
          <a:prstGeom prst="rect">
            <a:avLst/>
          </a:prstGeom>
          <a:noFill/>
        </p:spPr>
      </p:pic>
      <p:pic>
        <p:nvPicPr>
          <p:cNvPr id="3076" name="Picture 4" descr="http://4.bp.blogspot.com/_jmOol-k9Mxg/Sg_t4cbtZ6I/AAAAAAAAB7M/zGiN0-35nvU/s320/Chloe_4_month_post_activation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"/>
            <a:ext cx="1828800" cy="2091851"/>
          </a:xfrm>
          <a:prstGeom prst="rect">
            <a:avLst/>
          </a:prstGeom>
          <a:noFill/>
        </p:spPr>
      </p:pic>
      <p:pic>
        <p:nvPicPr>
          <p:cNvPr id="3078" name="Picture 6" descr="http://tynutza83.files.wordpress.com/2010/03/the-happy-family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447800"/>
            <a:ext cx="1828800" cy="2369796"/>
          </a:xfrm>
          <a:prstGeom prst="rect">
            <a:avLst/>
          </a:prstGeom>
          <a:noFill/>
        </p:spPr>
      </p:pic>
      <p:pic>
        <p:nvPicPr>
          <p:cNvPr id="3080" name="Picture 8" descr="http://2.bp.blogspot.com/_xEqtV_O4Fc0/SYSVf5HsMLI/AAAAAAAAAF0/gRBNN_JEyg8/s400/mama+si+copilu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876800"/>
            <a:ext cx="2286000" cy="1785938"/>
          </a:xfrm>
          <a:prstGeom prst="rect">
            <a:avLst/>
          </a:prstGeom>
          <a:noFill/>
        </p:spPr>
      </p:pic>
      <p:pic>
        <p:nvPicPr>
          <p:cNvPr id="3082" name="Picture 10" descr="raise a smarter chil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7270" y="3124200"/>
            <a:ext cx="197673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19200" y="1600200"/>
            <a:ext cx="7924800" cy="914400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Ce</a:t>
            </a:r>
            <a:r>
              <a:rPr lang="en-US" dirty="0" smtClean="0">
                <a:latin typeface="+mj-lt"/>
              </a:rPr>
              <a:t> se </a:t>
            </a:r>
            <a:r>
              <a:rPr lang="en-US" dirty="0" err="1" smtClean="0">
                <a:latin typeface="+mj-lt"/>
              </a:rPr>
              <a:t>întâmpl</a:t>
            </a:r>
            <a:r>
              <a:rPr lang="vi-VN" dirty="0" smtClean="0">
                <a:latin typeface="+mj-lt"/>
              </a:rPr>
              <a:t>ă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î</a:t>
            </a:r>
            <a:r>
              <a:rPr lang="en-US" dirty="0" smtClean="0">
                <a:latin typeface="+mj-lt"/>
              </a:rPr>
              <a:t>n </a:t>
            </a:r>
            <a:r>
              <a:rPr lang="en-US" dirty="0" err="1" smtClean="0">
                <a:latin typeface="+mj-lt"/>
              </a:rPr>
              <a:t>spatele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uşilor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închise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pic>
        <p:nvPicPr>
          <p:cNvPr id="21506" name="Picture 2" descr="http://i85.photobucket.com/albums/k48/karlapictures/myspace%20pics%202/stage_red_curtain-1000x62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" descr="C:\Documents and Settings\Administrator\My Documents\My Pictures\chu-ear-surgery-smili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4600" y="3200400"/>
            <a:ext cx="4152364" cy="29718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chirurgical</a:t>
            </a:r>
            <a:r>
              <a:rPr lang="vi-V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0"/>
            <a:ext cx="48768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Anestezia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general</a:t>
            </a:r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rcRect t="33071" r="41339" b="18898"/>
          <a:stretch>
            <a:fillRect/>
          </a:stretch>
        </p:blipFill>
        <p:spPr bwMode="auto">
          <a:xfrm>
            <a:off x="228600" y="8382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 t="23622" r="41339" b="14173"/>
          <a:stretch>
            <a:fillRect/>
          </a:stretch>
        </p:blipFill>
        <p:spPr bwMode="auto">
          <a:xfrm>
            <a:off x="4572000" y="3352800"/>
            <a:ext cx="4572000" cy="29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514</Words>
  <Application>Microsoft Office PowerPoint</Application>
  <PresentationFormat>On-screen Show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Experienţa Clinicii ORL Cluj-Napoca în implantul cohlear </vt:lpstr>
      <vt:lpstr>Slide 2</vt:lpstr>
      <vt:lpstr>Clinica ORL Cluj-Napoca</vt:lpstr>
      <vt:lpstr>2003-2010</vt:lpstr>
      <vt:lpstr>Vârsta copiilor implantaţi  2003-2010</vt:lpstr>
      <vt:lpstr>Etapele implantului cohlear</vt:lpstr>
      <vt:lpstr>Candidat sau nu?</vt:lpstr>
      <vt:lpstr>Etapa chirurgicală</vt:lpstr>
      <vt:lpstr>Anestezia generală</vt:lpstr>
      <vt:lpstr>Slide 10</vt:lpstr>
      <vt:lpstr>Din nou împreună…</vt:lpstr>
      <vt:lpstr>Slide 12</vt:lpstr>
      <vt:lpstr>Complicaţii postoperatorii</vt:lpstr>
      <vt:lpstr>Reglajele şi evaluările postoperatorii</vt:lpstr>
      <vt:lpstr>Slide 15</vt:lpstr>
      <vt:lpstr>… primele cuvinte</vt:lpstr>
      <vt:lpstr>Procesul de reabilitare</vt:lpstr>
      <vt:lpstr>Ce înseamnă implantul cohlear?</vt:lpstr>
      <vt:lpstr>Slide 19</vt:lpstr>
      <vt:lpstr>Slide 20</vt:lpstr>
      <vt:lpstr>Cum funcţionează un IC?</vt:lpstr>
      <vt:lpstr>Slide 22</vt:lpstr>
      <vt:lpstr>De ce depinde rezultatul IC</vt:lpstr>
      <vt:lpstr>Beneficiile IC</vt:lpstr>
      <vt:lpstr>Slide 25</vt:lpstr>
      <vt:lpstr>Ce trebuie să ştie părinţii…</vt:lpstr>
      <vt:lpstr>Implantul cohlear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Your User Name</cp:lastModifiedBy>
  <cp:revision>31</cp:revision>
  <dcterms:created xsi:type="dcterms:W3CDTF">2006-08-16T00:00:00Z</dcterms:created>
  <dcterms:modified xsi:type="dcterms:W3CDTF">2010-06-24T22:15:27Z</dcterms:modified>
</cp:coreProperties>
</file>